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21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12C60-FED6-48B1-A0C0-4DB78A403AFE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EFEF1-5250-43EF-B84D-C4AD90A0B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16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133B-DE8B-4BD1-92AB-5105EF9FB0C2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348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F1A7-C084-4ED5-8FFF-048B10567D16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11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85F84-8711-4662-8F1E-17279F8BCEBB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72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EAFF9-4123-4434-B94F-A854C80A6EE8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9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1E26A-BA13-4226-830B-11395775476C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528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3E64-EBFC-416E-A21E-E83DBDDDEF4B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935-1D7A-4EE6-8DCD-CB4995777B56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3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5B8-70D7-43D9-A720-DFD574358014}" type="datetime1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8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F8AE6-96D2-4A5D-8A36-2FA28E6F79C5}" type="datetime1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controlling execution - iteration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22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974DE88-351D-427C-963E-F242A7BD6600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controlling execution - iteration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20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FEE48-E874-430A-B681-E0AEEAADA20B}" type="datetime1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82178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16FEE48-E874-430A-B681-E0AEEAADA20B}" type="datetime1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controlling execution - iteration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A9FEB3-C3DA-4C52-B0AC-BA966F8E9A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21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04320" y="1697423"/>
            <a:ext cx="6150084" cy="1204306"/>
          </a:xfrm>
        </p:spPr>
        <p:txBody>
          <a:bodyPr/>
          <a:lstStyle/>
          <a:p>
            <a:r>
              <a:rPr lang="en-US" sz="2800" i="1" dirty="0">
                <a:solidFill>
                  <a:schemeClr val="accent2">
                    <a:lumMod val="75000"/>
                  </a:schemeClr>
                </a:solidFill>
              </a:rPr>
              <a:t>Controlling execution - iteration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 Lecture for the </a:t>
            </a:r>
            <a:r>
              <a:rPr lang="en-US" i="1" dirty="0" err="1">
                <a:solidFill>
                  <a:schemeClr val="accent2">
                    <a:lumMod val="75000"/>
                  </a:schemeClr>
                </a:solidFill>
              </a:rPr>
              <a:t>c++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 Course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0216" y="5029200"/>
            <a:ext cx="6629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Each slide has its own narration in an audio file. 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For the explanation of any slide, click on the audio icon to start the narration.</a:t>
            </a:r>
          </a:p>
          <a:p>
            <a:endParaRPr lang="en-US" sz="2400" b="1" dirty="0">
              <a:solidFill>
                <a:schemeClr val="bg1"/>
              </a:solidFill>
            </a:endParaRPr>
          </a:p>
          <a:p>
            <a:pPr lvl="2"/>
            <a:r>
              <a:rPr lang="en-US" sz="1200" dirty="0">
                <a:solidFill>
                  <a:schemeClr val="bg1"/>
                </a:solidFill>
              </a:rPr>
              <a:t>The Professor‘s C++Course by Linda W. Friedman is licensed under a 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solidFill>
                  <a:schemeClr val="bg1"/>
                </a:solidFill>
              </a:rPr>
              <a:t>Creative Commons Attribution-</a:t>
            </a:r>
            <a:r>
              <a:rPr lang="en-US" sz="1200" dirty="0" err="1">
                <a:solidFill>
                  <a:schemeClr val="bg1"/>
                </a:solidFill>
              </a:rPr>
              <a:t>NonCommercial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r>
              <a:rPr lang="en-US" sz="1200" dirty="0" err="1">
                <a:solidFill>
                  <a:schemeClr val="bg1"/>
                </a:solidFill>
              </a:rPr>
              <a:t>ShareAlike</a:t>
            </a:r>
            <a:r>
              <a:rPr lang="en-US" sz="1200" dirty="0">
                <a:solidFill>
                  <a:schemeClr val="bg1"/>
                </a:solidFill>
              </a:rPr>
              <a:t> 3.0 </a:t>
            </a:r>
            <a:r>
              <a:rPr lang="en-US" sz="1200" dirty="0" err="1">
                <a:solidFill>
                  <a:schemeClr val="bg1"/>
                </a:solidFill>
              </a:rPr>
              <a:t>Unported</a:t>
            </a:r>
            <a:r>
              <a:rPr lang="en-US" sz="1200" dirty="0">
                <a:solidFill>
                  <a:schemeClr val="bg1"/>
                </a:solidFill>
              </a:rPr>
              <a:t> License.</a:t>
            </a:r>
            <a:endParaRPr lang="en-US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6291071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26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sentinel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count;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float x, sum,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const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float EOD = -999; //end of data indicator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count = 0;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sum = 0;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“First number?”;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&gt;&gt;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while (x != EOD) 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	sum +=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	count++;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"?  ";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&gt;&gt;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= sum / count;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"The average is  "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3505200" y="1870853"/>
            <a:ext cx="5358384" cy="914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Run this program yourself to see how it works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2743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loop structure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to use the while structure? When to use for? </a:t>
            </a:r>
          </a:p>
          <a:p>
            <a:r>
              <a:rPr lang="en-US" dirty="0"/>
              <a:t>How about do/while?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51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Branching – emergency use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conditional vs. unconditional branching statements. The </a:t>
            </a:r>
            <a:r>
              <a:rPr lang="en-US" dirty="0" err="1"/>
              <a:t>goto</a:t>
            </a:r>
            <a:r>
              <a:rPr lang="en-US" dirty="0"/>
              <a:t> statement. Branching instructions should be used sparingly, only when absolutely necessary.</a:t>
            </a:r>
          </a:p>
          <a:p>
            <a:endParaRPr lang="en-US" dirty="0"/>
          </a:p>
          <a:p>
            <a:r>
              <a:rPr lang="en-US" dirty="0"/>
              <a:t>We will never use the unconditional </a:t>
            </a:r>
            <a:r>
              <a:rPr lang="en-US" dirty="0" err="1"/>
              <a:t>goto</a:t>
            </a:r>
            <a:r>
              <a:rPr lang="en-US" dirty="0"/>
              <a:t> statement, so we won’t even cover it here.</a:t>
            </a:r>
          </a:p>
          <a:p>
            <a:endParaRPr lang="en-US" dirty="0"/>
          </a:p>
          <a:p>
            <a:r>
              <a:rPr lang="en-US" dirty="0"/>
              <a:t>Conditional branching statements:</a:t>
            </a:r>
          </a:p>
          <a:p>
            <a:pPr lvl="1"/>
            <a:r>
              <a:rPr lang="en-US" dirty="0"/>
              <a:t>break</a:t>
            </a:r>
          </a:p>
          <a:p>
            <a:pPr lvl="1"/>
            <a:r>
              <a:rPr lang="en-US" dirty="0"/>
              <a:t>continue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12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break statement is used to break out of a loop.  Control is transferred to the first statement after the end of the loop.</a:t>
            </a:r>
          </a:p>
          <a:p>
            <a:r>
              <a:rPr lang="en-US" dirty="0"/>
              <a:t>Example.  What is output?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500" dirty="0">
              <a:latin typeface="Courier New"/>
              <a:ea typeface="Times New Roman"/>
              <a:cs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// modified from the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Deitel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book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// Using the break statement in a for structure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for (x=1; x&lt;=10; x++) 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	if (x==5)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 	break;    //break loop only if x is 5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x &lt;&lt; " ";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  //end for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"\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nBroke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out of loop at x = " &lt;&lt; x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0;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45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500" dirty="0">
                <a:latin typeface="Times New Roman"/>
                <a:ea typeface="Times New Roman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524000" y="2328053"/>
            <a:ext cx="3859213" cy="7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630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75" indent="4763"/>
            <a:r>
              <a:rPr lang="en-US" dirty="0"/>
              <a:t>The continue statement skips the remainder of the body of the loop, and continues the loop.  Transfers control to “loop again.”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// This program is modified from the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Deitel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book,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for (x=1; x&lt;=10; x++) 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	if (x==5)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			continue;    // skip remaining code in loop only if x is 5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x &lt;&lt; " ";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"\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nUsed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continue to skip printing the value 5 "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0;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817" b="57123"/>
          <a:stretch/>
        </p:blipFill>
        <p:spPr bwMode="auto">
          <a:xfrm>
            <a:off x="4906329" y="2663254"/>
            <a:ext cx="3414712" cy="76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95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random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75" indent="4763"/>
            <a:r>
              <a:rPr lang="en-US" dirty="0"/>
              <a:t>In the following example, the function rand() defined in the header file &lt;</a:t>
            </a:r>
            <a:r>
              <a:rPr lang="en-US" dirty="0" err="1"/>
              <a:t>stdlib</a:t>
            </a:r>
            <a:r>
              <a:rPr lang="en-US" dirty="0"/>
              <a:t>&gt; generates pseudorandom unsigned integers in the range of 0 to RAND_MAX.  RAND_MAX is a constant which is also defined in &lt;</a:t>
            </a:r>
            <a:r>
              <a:rPr lang="en-US" dirty="0" err="1"/>
              <a:t>stdlib</a:t>
            </a:r>
            <a:r>
              <a:rPr lang="en-US" dirty="0"/>
              <a:t>&gt;.</a:t>
            </a: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endParaRPr lang="en-US" dirty="0"/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// This program gets 1000 random numbers and tests them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stdlib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main(){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num0, num1, num2, num3, num4, num5, num6, num7, num8, num9;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num0=num1=num2=num3=num4=num5=num6=num7=num8=num9=0;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for (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=0;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&lt;1000;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++) {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	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r = rand()%10; 	//remainder gives a one digit RN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   				//between 0 and 9</a:t>
            </a:r>
            <a:endParaRPr lang="en-US" sz="1400" dirty="0"/>
          </a:p>
          <a:p>
            <a:endParaRPr lang="en-US" dirty="0"/>
          </a:p>
          <a:p>
            <a:pPr algn="r"/>
            <a:r>
              <a:rPr lang="en-US" dirty="0"/>
              <a:t>… program continues on 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14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random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676400"/>
            <a:ext cx="7520940" cy="3276600"/>
          </a:xfrm>
        </p:spPr>
        <p:txBody>
          <a:bodyPr>
            <a:noAutofit/>
          </a:bodyPr>
          <a:lstStyle/>
          <a:p>
            <a:pPr marL="0" lvl="1" indent="0">
              <a:spcBef>
                <a:spcPts val="0"/>
              </a:spcBef>
              <a:buNone/>
              <a:tabLst>
                <a:tab pos="347663" algn="l"/>
              </a:tabLst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	for (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=0;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&lt;1000; 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++) {</a:t>
            </a:r>
            <a:endParaRPr lang="en-US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  <a:tabLst>
                <a:tab pos="914400" algn="l"/>
                <a:tab pos="1371600" algn="l"/>
                <a:tab pos="3200400" algn="l"/>
              </a:tabLst>
            </a:pP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	</a:t>
            </a:r>
            <a:r>
              <a:rPr lang="en-US" sz="1400" dirty="0" err="1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r = rand()%10; 	</a:t>
            </a:r>
            <a:r>
              <a:rPr lang="en-US" sz="12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//remainder gives a one digit RN</a:t>
            </a:r>
            <a:endParaRPr lang="en-US" sz="12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Clr>
                <a:srgbClr val="5C92B5"/>
              </a:buClr>
              <a:buNone/>
              <a:tabLst>
                <a:tab pos="914400" algn="l"/>
                <a:tab pos="1371600" algn="l"/>
                <a:tab pos="3200400" algn="l"/>
              </a:tabLst>
            </a:pPr>
            <a:r>
              <a:rPr lang="en-US" sz="1200" dirty="0">
                <a:solidFill>
                  <a:prstClr val="black"/>
                </a:solidFill>
                <a:latin typeface="Courier New"/>
                <a:ea typeface="Times New Roman"/>
                <a:cs typeface="Times New Roman"/>
              </a:rPr>
              <a:t>      			//between 0 and 9</a:t>
            </a:r>
            <a:endParaRPr lang="en-US" sz="1200" dirty="0"/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switch (r) {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	case 0: num0++; break; 		</a:t>
            </a: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	case 1: num1++; break;    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2: num2++;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3: num3++;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4: num4++;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5: num5++;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6: num6++;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case 7: num7++;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	case 8: num8++;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	case 9: num9++; break;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 		default: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"Error: unexpected random number" &lt;&lt; r;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	} //end switch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914400" algn="l"/>
                <a:tab pos="13716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} //end for</a:t>
            </a:r>
            <a:endParaRPr lang="en-US" sz="1400" dirty="0">
              <a:latin typeface="Times New Roman"/>
              <a:ea typeface="Times New Roman"/>
            </a:endParaRPr>
          </a:p>
          <a:p>
            <a:pPr algn="r"/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dirty="0"/>
              <a:t>… program continues on next slide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257800" y="2209800"/>
            <a:ext cx="28956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Note: This program will be more efficient when we learn arrays.</a:t>
            </a:r>
          </a:p>
        </p:txBody>
      </p:sp>
    </p:spTree>
    <p:extLst>
      <p:ext uri="{BB962C8B-B14F-4D97-AF65-F5344CB8AC3E}">
        <p14:creationId xmlns:p14="http://schemas.microsoft.com/office/powerpoint/2010/main" val="4050952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random digits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0"/>
            <a:ext cx="7520940" cy="3429000"/>
          </a:xfrm>
        </p:spPr>
        <p:txBody>
          <a:bodyPr>
            <a:noAutofit/>
          </a:bodyPr>
          <a:lstStyle/>
          <a:p>
            <a:pPr marL="0" lvl="1" indent="0" algn="r">
              <a:spcBef>
                <a:spcPts val="0"/>
              </a:spcBef>
              <a:buNone/>
            </a:pPr>
            <a:r>
              <a:rPr lang="en-US" b="1" dirty="0"/>
              <a:t>… end of program</a:t>
            </a:r>
            <a:endParaRPr lang="en-US" sz="1400" dirty="0">
              <a:latin typeface="Courier New"/>
              <a:ea typeface="Times New Roman"/>
              <a:cs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7663" algn="l"/>
                <a:tab pos="4572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0 : " &lt;&lt; num0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1 : " &lt;&lt; num1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2 : " &lt;&lt; num2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3 : " &lt;&lt; num3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4 : " &lt;&lt; num4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5 : " &lt;&lt; num5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6 : " &lt;&lt; num6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7 : " &lt;&lt; num7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8 : " &lt;&lt; num8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"number of 9 : " &lt;&lt; num9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} //end main</a:t>
            </a:r>
            <a:r>
              <a:rPr lang="en-US" sz="1400" dirty="0"/>
              <a:t> </a:t>
            </a:r>
          </a:p>
          <a:p>
            <a:endParaRPr lang="en-US" sz="1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404459"/>
            <a:ext cx="3541713" cy="1785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96876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520940" cy="2743200"/>
          </a:xfrm>
        </p:spPr>
        <p:txBody>
          <a:bodyPr numCol="2">
            <a:normAutofit lnSpcReduction="10000"/>
          </a:bodyPr>
          <a:lstStyle/>
          <a:p>
            <a:pPr lvl="1"/>
            <a:r>
              <a:rPr lang="en-US" dirty="0"/>
              <a:t>Iteration </a:t>
            </a:r>
          </a:p>
          <a:p>
            <a:pPr lvl="1"/>
            <a:r>
              <a:rPr lang="en-US" dirty="0"/>
              <a:t>Looping</a:t>
            </a:r>
          </a:p>
          <a:p>
            <a:pPr lvl="1"/>
            <a:r>
              <a:rPr lang="en-US" dirty="0"/>
              <a:t>Repetition</a:t>
            </a:r>
          </a:p>
          <a:p>
            <a:pPr lvl="1"/>
            <a:r>
              <a:rPr lang="en-US" dirty="0"/>
              <a:t>Accumulator variable</a:t>
            </a:r>
          </a:p>
          <a:p>
            <a:pPr lvl="1"/>
            <a:r>
              <a:rPr lang="en-US" dirty="0"/>
              <a:t>Counter variable</a:t>
            </a:r>
          </a:p>
          <a:p>
            <a:pPr lvl="1"/>
            <a:r>
              <a:rPr lang="en-US" dirty="0"/>
              <a:t>For</a:t>
            </a:r>
          </a:p>
          <a:p>
            <a:pPr lvl="1"/>
            <a:r>
              <a:rPr lang="en-US" dirty="0"/>
              <a:t>Do/while</a:t>
            </a:r>
          </a:p>
          <a:p>
            <a:pPr lvl="1"/>
            <a:r>
              <a:rPr lang="en-US" dirty="0"/>
              <a:t>While/do</a:t>
            </a:r>
          </a:p>
          <a:p>
            <a:pPr lvl="1"/>
            <a:r>
              <a:rPr lang="en-US" dirty="0"/>
              <a:t>Sentinel value</a:t>
            </a:r>
          </a:p>
          <a:p>
            <a:pPr lvl="1"/>
            <a:r>
              <a:rPr lang="en-US" dirty="0"/>
              <a:t>Branching instruction</a:t>
            </a:r>
          </a:p>
          <a:p>
            <a:pPr lvl="1"/>
            <a:r>
              <a:rPr lang="en-US" dirty="0"/>
              <a:t>Unconditional branch</a:t>
            </a:r>
          </a:p>
          <a:p>
            <a:pPr lvl="1"/>
            <a:r>
              <a:rPr lang="en-US" dirty="0"/>
              <a:t>Conditional branch</a:t>
            </a:r>
          </a:p>
          <a:p>
            <a:pPr lvl="1"/>
            <a:r>
              <a:rPr lang="en-US" dirty="0" err="1"/>
              <a:t>Goto</a:t>
            </a:r>
            <a:endParaRPr lang="en-US" dirty="0"/>
          </a:p>
          <a:p>
            <a:pPr lvl="1"/>
            <a:r>
              <a:rPr lang="en-US" dirty="0"/>
              <a:t>Break statement</a:t>
            </a:r>
          </a:p>
          <a:p>
            <a:pPr lvl="1"/>
            <a:r>
              <a:rPr lang="en-US" dirty="0"/>
              <a:t>Continue statement</a:t>
            </a:r>
          </a:p>
          <a:p>
            <a:pPr lvl="1"/>
            <a:r>
              <a:rPr lang="en-US" dirty="0"/>
              <a:t>Pseudorandom number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t>19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did we learn in this lecture? Plenty.  Some terms to jog your memories:</a:t>
            </a:r>
          </a:p>
        </p:txBody>
      </p:sp>
    </p:spTree>
    <p:extLst>
      <p:ext uri="{BB962C8B-B14F-4D97-AF65-F5344CB8AC3E}">
        <p14:creationId xmlns:p14="http://schemas.microsoft.com/office/powerpoint/2010/main" val="758162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constructs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163" indent="-30163"/>
            <a:r>
              <a:rPr lang="en-US" sz="1400" dirty="0"/>
              <a:t>Iteration ≡ Repetition ≡ Looping</a:t>
            </a:r>
          </a:p>
          <a:p>
            <a:r>
              <a:rPr lang="en-US" sz="1400" dirty="0"/>
              <a:t>In order to control iteration, we use one of three structured control statements.</a:t>
            </a:r>
          </a:p>
          <a:p>
            <a:pPr lvl="1"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for</a:t>
            </a:r>
          </a:p>
          <a:p>
            <a:pPr lvl="1"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while</a:t>
            </a:r>
          </a:p>
          <a:p>
            <a:pPr lvl="1"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do/while</a:t>
            </a:r>
          </a:p>
          <a:p>
            <a:pPr fontAlgn="base"/>
            <a:endParaRPr lang="en-US" sz="1400" dirty="0">
              <a:effectLst>
                <a:outerShdw sx="0" sy="0">
                  <a:srgbClr val="000000"/>
                </a:outerShdw>
              </a:effectLst>
            </a:endParaRPr>
          </a:p>
          <a:p>
            <a:pPr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The 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 structure is a counting loop.</a:t>
            </a:r>
          </a:p>
          <a:p>
            <a:pPr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The 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 structure is a “test before” loop.</a:t>
            </a:r>
          </a:p>
          <a:p>
            <a:pPr fontAlgn="base"/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The 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do/while</a:t>
            </a:r>
            <a:r>
              <a:rPr lang="en-US" sz="1400" dirty="0">
                <a:effectLst>
                  <a:outerShdw sx="0" sy="0">
                    <a:srgbClr val="000000"/>
                  </a:outerShdw>
                </a:effectLst>
              </a:rPr>
              <a:t> structure is a “test after” loop.</a:t>
            </a:r>
          </a:p>
          <a:p>
            <a:pPr marL="30163" indent="-30163"/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8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counting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763"/>
            <a:r>
              <a:rPr lang="en-US" dirty="0"/>
              <a:t>We would like to write a program that will print the integers between 1 and 20, say, like the output shown here: </a:t>
            </a:r>
          </a:p>
          <a:p>
            <a:pPr marL="0" indent="4763"/>
            <a:r>
              <a:rPr lang="en-US" dirty="0"/>
              <a:t>This is one way:</a:t>
            </a:r>
          </a:p>
          <a:p>
            <a:pPr marL="0" indent="4763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// A counting program using a for Loop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count 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for (count=1; count&lt;=20; count++)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count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4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5344" y="2413107"/>
            <a:ext cx="1457325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94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counting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763"/>
            <a:r>
              <a:rPr lang="en-US" dirty="0"/>
              <a:t>Two other programs that produce the same output. First this one:</a:t>
            </a:r>
          </a:p>
          <a:p>
            <a:pPr marL="0" indent="4763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// A counting program using a while/do Loop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count;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3429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	count = 1;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3429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while (count &lt;=20){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		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count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  <a:tab pos="4572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	count = count + 1;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	}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342900" algn="l"/>
              </a:tabLst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4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30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Yet Another counting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4763"/>
            <a:r>
              <a:rPr lang="en-US" dirty="0"/>
              <a:t>And this one</a:t>
            </a:r>
          </a:p>
          <a:p>
            <a:pPr marL="0" indent="4763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// A counting program using a do/while Loop</a:t>
            </a:r>
            <a:endParaRPr lang="en-US" sz="14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count;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count = 1;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do 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count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count = count + 1;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85750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 while (count &lt;=20);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 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23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summing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75" indent="4763"/>
            <a:r>
              <a:rPr lang="en-US" dirty="0"/>
              <a:t>We wish to write a program that will calculate the sum of the integers between 1 and 20.  </a:t>
            </a:r>
          </a:p>
          <a:p>
            <a:pPr marL="3175" indent="4763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// A Summing Program using a while/do Loop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sum, count 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sum = 0;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  <a:tabLst>
                <a:tab pos="284163" algn="l"/>
              </a:tabLst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count = 1;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while (count &lt;=20){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sum = sum + count;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count = count + 1;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"The sum of the integers from 1 through 20 is  ";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sum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0;   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8" t="7852" r="13179" b="50000"/>
          <a:stretch/>
        </p:blipFill>
        <p:spPr bwMode="auto">
          <a:xfrm>
            <a:off x="4594859" y="3148980"/>
            <a:ext cx="4078224" cy="5600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581400" y="5291667"/>
            <a:ext cx="5486400" cy="6858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The variables sum and count are </a:t>
            </a:r>
            <a:r>
              <a:rPr lang="en-US" b="1" i="1" dirty="0"/>
              <a:t>accumulators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4175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summing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75" indent="4763"/>
            <a:r>
              <a:rPr lang="en-US" dirty="0"/>
              <a:t>This program produces the same output.  Which is better?</a:t>
            </a:r>
          </a:p>
          <a:p>
            <a:pPr marL="3175" indent="4763"/>
            <a:endParaRPr lang="en-US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// A Summing Program using a for loop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&gt;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using namespace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std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main(){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sum, count 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sum = 0;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for (count=1; count&lt;=20; count++)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  sum = sum + count;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"The sum of the integers from 1 through 20 is  ";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 &lt;&lt; sum &lt;&lt; </a:t>
            </a:r>
            <a:r>
              <a:rPr lang="en-US" sz="14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400" dirty="0">
                <a:latin typeface="Courier New"/>
                <a:ea typeface="Times New Roman"/>
                <a:cs typeface="Times New Roman"/>
              </a:rPr>
              <a:t>;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   return 0;  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400" dirty="0">
                <a:latin typeface="Courier New"/>
                <a:ea typeface="Times New Roman"/>
                <a:cs typeface="Times New Roman"/>
              </a:rPr>
              <a:t>}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8" t="7852" r="13179" b="50000"/>
          <a:stretch/>
        </p:blipFill>
        <p:spPr bwMode="auto">
          <a:xfrm>
            <a:off x="4288536" y="3148980"/>
            <a:ext cx="4078224" cy="56003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509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an average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763"/>
            <a:r>
              <a:rPr lang="en-US" dirty="0"/>
              <a:t>We have already seen a program that calculates the average of 3 particular numbers.  That’s not very useful because it is not general enough.</a:t>
            </a:r>
          </a:p>
          <a:p>
            <a:pPr marL="0" indent="4763"/>
            <a:endParaRPr lang="en-US" dirty="0"/>
          </a:p>
          <a:p>
            <a:pPr marL="0" indent="4763"/>
            <a:r>
              <a:rPr lang="en-US" dirty="0"/>
              <a:t>We can do better now that we know how to loop.  Here are some runs to show how the output from this program should look.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7541" y="4024471"/>
            <a:ext cx="2921000" cy="125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682" y="4901001"/>
            <a:ext cx="301783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318530"/>
            <a:ext cx="3163887" cy="165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016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an average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4763"/>
            <a:r>
              <a:rPr lang="en-US" dirty="0"/>
              <a:t>This program uses a for loop: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ourier New"/>
              <a:ea typeface="Times New Roman"/>
              <a:cs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#include &lt;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iostream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&gt;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main(){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int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n, count;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float x, sum,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sum = 0;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"How many numbers?  ";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&gt;&gt; n;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for (count=1; count&lt;=n; count++){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"?  ";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   	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cin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&gt;&gt;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	sum = sum + x;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}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= sum / n;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cout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"The average is  "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avg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 &lt;&lt; </a:t>
            </a:r>
            <a:r>
              <a:rPr lang="en-US" sz="1500" dirty="0" err="1">
                <a:latin typeface="Courier New"/>
                <a:ea typeface="Times New Roman"/>
                <a:cs typeface="Times New Roman"/>
              </a:rPr>
              <a:t>endl</a:t>
            </a:r>
            <a:r>
              <a:rPr lang="en-US" sz="1500" dirty="0">
                <a:latin typeface="Courier New"/>
                <a:ea typeface="Times New Roman"/>
                <a:cs typeface="Times New Roman"/>
              </a:rPr>
              <a:t>;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   return 0</a:t>
            </a:r>
            <a:endParaRPr lang="en-US" sz="1500" dirty="0">
              <a:latin typeface="Times New Roman"/>
              <a:ea typeface="Times New Roman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500" dirty="0">
                <a:latin typeface="Courier New"/>
                <a:ea typeface="Times New Roman"/>
                <a:cs typeface="Times New Roman"/>
              </a:rPr>
              <a:t>} </a:t>
            </a:r>
            <a:endParaRPr lang="en-US" sz="1500" dirty="0">
              <a:latin typeface="Times New Roman"/>
              <a:ea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controlling execution - iteration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9FEB3-C3DA-4C52-B0AC-BA966F8E9AA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036" y="2185881"/>
            <a:ext cx="301783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429000" y="5256107"/>
            <a:ext cx="5410200" cy="6858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 we really need to ask the user to count?  Counting is something computers do really well!</a:t>
            </a:r>
          </a:p>
        </p:txBody>
      </p:sp>
    </p:spTree>
    <p:extLst>
      <p:ext uri="{BB962C8B-B14F-4D97-AF65-F5344CB8AC3E}">
        <p14:creationId xmlns:p14="http://schemas.microsoft.com/office/powerpoint/2010/main" val="10781978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</TotalTime>
  <Words>1862</Words>
  <Application>Microsoft Office PowerPoint</Application>
  <PresentationFormat>On-screen Show (4:3)</PresentationFormat>
  <Paragraphs>286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Calibri</vt:lpstr>
      <vt:lpstr>Calibri Light</vt:lpstr>
      <vt:lpstr>Courier New</vt:lpstr>
      <vt:lpstr>Times New Roman</vt:lpstr>
      <vt:lpstr>Retrospect</vt:lpstr>
      <vt:lpstr>Controlling execution - iteration</vt:lpstr>
      <vt:lpstr>Iteration constructs</vt:lpstr>
      <vt:lpstr>A counting program</vt:lpstr>
      <vt:lpstr>Another counting program</vt:lpstr>
      <vt:lpstr>Yet Another counting program</vt:lpstr>
      <vt:lpstr>A summing program</vt:lpstr>
      <vt:lpstr>A summing program</vt:lpstr>
      <vt:lpstr>Just an average program</vt:lpstr>
      <vt:lpstr>Just an average program</vt:lpstr>
      <vt:lpstr>Using a sentinel value</vt:lpstr>
      <vt:lpstr>Choosing a loop structure </vt:lpstr>
      <vt:lpstr>Branching – emergency use only</vt:lpstr>
      <vt:lpstr>break</vt:lpstr>
      <vt:lpstr>Example using break</vt:lpstr>
      <vt:lpstr>Continue</vt:lpstr>
      <vt:lpstr>Counting random digits</vt:lpstr>
      <vt:lpstr>Counting random digits</vt:lpstr>
      <vt:lpstr>Counting random digits</vt:lpstr>
      <vt:lpstr>Review</vt:lpstr>
    </vt:vector>
  </TitlesOfParts>
  <Company>Baruch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Baruch College</dc:creator>
  <cp:lastModifiedBy>Kamran</cp:lastModifiedBy>
  <cp:revision>81</cp:revision>
  <dcterms:created xsi:type="dcterms:W3CDTF">2014-11-11T16:15:54Z</dcterms:created>
  <dcterms:modified xsi:type="dcterms:W3CDTF">2020-05-15T19:19:00Z</dcterms:modified>
</cp:coreProperties>
</file>